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77" r:id="rId3"/>
    <p:sldId id="256" r:id="rId4"/>
    <p:sldId id="276" r:id="rId5"/>
    <p:sldId id="257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78" r:id="rId14"/>
    <p:sldId id="267" r:id="rId15"/>
    <p:sldId id="279" r:id="rId16"/>
    <p:sldId id="280" r:id="rId17"/>
    <p:sldId id="281" r:id="rId18"/>
    <p:sldId id="268" r:id="rId19"/>
    <p:sldId id="269" r:id="rId20"/>
    <p:sldId id="282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C22075-7D3C-406E-9860-B877264F9F6E}" type="datetimeFigureOut">
              <a:rPr lang="es-ES" smtClean="0"/>
              <a:t>27/10/2015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36B9186-EE20-4481-AF44-C8F93B038C94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media" Target="../media/media7.mp3"/><Relationship Id="rId7" Type="http://schemas.openxmlformats.org/officeDocument/2006/relationships/image" Target="../media/image9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8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7.mp3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media" Target="../media/media12.mp3"/><Relationship Id="rId7" Type="http://schemas.openxmlformats.org/officeDocument/2006/relationships/image" Target="../media/image9.png"/><Relationship Id="rId2" Type="http://schemas.openxmlformats.org/officeDocument/2006/relationships/audio" Target="../media/media11.mp3"/><Relationship Id="rId1" Type="http://schemas.microsoft.com/office/2007/relationships/media" Target="../media/media11.mp3"/><Relationship Id="rId6" Type="http://schemas.openxmlformats.org/officeDocument/2006/relationships/image" Target="../media/image12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12.mp3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3.mp3"/><Relationship Id="rId1" Type="http://schemas.microsoft.com/office/2007/relationships/media" Target="../media/media13.mp3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4.mp3"/><Relationship Id="rId1" Type="http://schemas.microsoft.com/office/2007/relationships/media" Target="../media/media14.mp3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media" Target="../media/media3.mp3"/><Relationship Id="rId7" Type="http://schemas.openxmlformats.org/officeDocument/2006/relationships/image" Target="../media/image4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3.mp3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dirty="0" smtClean="0"/>
              <a:t>El </a:t>
            </a:r>
            <a:r>
              <a:rPr lang="es-ES_tradnl" b="1" dirty="0" err="1"/>
              <a:t>guión</a:t>
            </a:r>
            <a:r>
              <a:rPr lang="es-ES_tradnl" dirty="0"/>
              <a:t> es el instrumento que sirve para planificar cualquier programa radiofónico y, especialmente, para prever todo el material sonoro que será necesario para su </a:t>
            </a:r>
            <a:r>
              <a:rPr lang="es-ES_tradnl" dirty="0" smtClean="0"/>
              <a:t>producción y su tratamiento.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El </a:t>
            </a:r>
            <a:r>
              <a:rPr lang="es-ES_tradnl" b="1" dirty="0" err="1"/>
              <a:t>guión</a:t>
            </a:r>
            <a:r>
              <a:rPr lang="es-ES_tradnl" b="1" dirty="0"/>
              <a:t> radiofónico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7994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3" indent="0" algn="just">
              <a:buNone/>
            </a:pPr>
            <a:r>
              <a:rPr lang="es-ES_tradnl" sz="2400" dirty="0" smtClean="0"/>
              <a:t>Técnicas del </a:t>
            </a:r>
            <a:r>
              <a:rPr lang="es-ES_tradnl" sz="2400" b="1" dirty="0"/>
              <a:t>montaje radiofónico</a:t>
            </a:r>
            <a:r>
              <a:rPr lang="es-ES_tradnl" sz="2400" dirty="0" smtClean="0"/>
              <a:t>:</a:t>
            </a:r>
          </a:p>
          <a:p>
            <a:pPr marL="914400" lvl="3" indent="0" algn="just">
              <a:buNone/>
            </a:pPr>
            <a:endParaRPr lang="es-ES_tradnl" sz="2400" dirty="0"/>
          </a:p>
          <a:p>
            <a:pPr lvl="5" algn="just">
              <a:buFont typeface="Wingdings" pitchFamily="2" charset="2"/>
              <a:buChar char="Ø"/>
            </a:pPr>
            <a:r>
              <a:rPr lang="es-ES_tradnl" sz="2400" b="1" dirty="0" err="1" smtClean="0"/>
              <a:t>Raccord</a:t>
            </a:r>
            <a:endParaRPr lang="es-ES_tradnl" sz="2400" b="1" dirty="0" smtClean="0"/>
          </a:p>
          <a:p>
            <a:pPr lvl="5" algn="just">
              <a:buFont typeface="Wingdings" pitchFamily="2" charset="2"/>
              <a:buChar char="Ø"/>
            </a:pPr>
            <a:r>
              <a:rPr lang="es-ES_tradnl" sz="2400" b="1" dirty="0" smtClean="0"/>
              <a:t>Cuadratura</a:t>
            </a:r>
            <a:endParaRPr lang="es-ES_tradnl" sz="2400" b="1" dirty="0"/>
          </a:p>
          <a:p>
            <a:pPr lvl="5" algn="just">
              <a:buFont typeface="Wingdings" pitchFamily="2" charset="2"/>
              <a:buChar char="Ø"/>
            </a:pPr>
            <a:r>
              <a:rPr lang="es-ES_tradnl" sz="2400" b="1" dirty="0"/>
              <a:t>Figuras técnicas</a:t>
            </a:r>
            <a:endParaRPr lang="es-ES" sz="2400" b="1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Técnicas del montaje radiofónico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7510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/>
              <a:t>El </a:t>
            </a:r>
            <a:r>
              <a:rPr lang="es-ES_tradnl" b="1" i="1" dirty="0" err="1"/>
              <a:t>raccord</a:t>
            </a:r>
            <a:r>
              <a:rPr lang="es-ES_tradnl" b="1" dirty="0"/>
              <a:t> </a:t>
            </a:r>
            <a:r>
              <a:rPr lang="es-ES_tradnl" dirty="0"/>
              <a:t>hace referencia a todos aquellos aspectos que facilitan la continuidad, la unión, el enlace, entre dos o más elementos sonoros, ya suenen por superposición, ya suenen por yuxtaposición. </a:t>
            </a:r>
          </a:p>
          <a:p>
            <a:pPr algn="just"/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/>
              <a:t>El </a:t>
            </a:r>
            <a:r>
              <a:rPr lang="es-ES_tradnl" b="1" i="1" dirty="0" err="1"/>
              <a:t>raccord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88344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algn="just"/>
            <a:endParaRPr lang="es-ES_tradnl" b="1" i="1" dirty="0" smtClean="0"/>
          </a:p>
          <a:p>
            <a:pPr lvl="1" algn="just"/>
            <a:r>
              <a:rPr lang="es-ES_tradnl" sz="2400" b="1" dirty="0" err="1" smtClean="0"/>
              <a:t>Raccord</a:t>
            </a:r>
            <a:r>
              <a:rPr lang="es-ES_tradnl" sz="2400" b="1" dirty="0" smtClean="0"/>
              <a:t> </a:t>
            </a:r>
            <a:r>
              <a:rPr lang="es-ES_tradnl" sz="2400" b="1" dirty="0"/>
              <a:t>de contenido o </a:t>
            </a:r>
            <a:r>
              <a:rPr lang="es-ES_tradnl" sz="2400" b="1" dirty="0" smtClean="0"/>
              <a:t>temático</a:t>
            </a:r>
            <a:endParaRPr lang="es-ES_tradnl" sz="2400" dirty="0" smtClean="0"/>
          </a:p>
          <a:p>
            <a:pPr lvl="1" algn="just"/>
            <a:r>
              <a:rPr lang="es-ES_tradnl" sz="2400" b="1" dirty="0" err="1" smtClean="0"/>
              <a:t>Raccord</a:t>
            </a:r>
            <a:r>
              <a:rPr lang="es-ES_tradnl" sz="2400" b="1" dirty="0" smtClean="0"/>
              <a:t> </a:t>
            </a:r>
            <a:r>
              <a:rPr lang="es-ES_tradnl" sz="2400" b="1" dirty="0"/>
              <a:t>de </a:t>
            </a:r>
            <a:r>
              <a:rPr lang="es-ES_tradnl" sz="2400" b="1" dirty="0" smtClean="0"/>
              <a:t>repetición</a:t>
            </a:r>
          </a:p>
          <a:p>
            <a:pPr lvl="1" algn="just"/>
            <a:r>
              <a:rPr lang="es-ES_tradnl" sz="2400" b="1" dirty="0" err="1" smtClean="0"/>
              <a:t>Raccord</a:t>
            </a:r>
            <a:r>
              <a:rPr lang="es-ES_tradnl" sz="2400" b="1" dirty="0" smtClean="0"/>
              <a:t> </a:t>
            </a:r>
            <a:r>
              <a:rPr lang="es-ES_tradnl" sz="2400" b="1" dirty="0"/>
              <a:t>de </a:t>
            </a:r>
            <a:r>
              <a:rPr lang="es-ES_tradnl" sz="2400" b="1" dirty="0" smtClean="0"/>
              <a:t>intensidad</a:t>
            </a:r>
          </a:p>
          <a:p>
            <a:pPr lvl="1" algn="just"/>
            <a:r>
              <a:rPr lang="es-ES_tradnl" sz="2400" b="1" dirty="0" err="1" smtClean="0"/>
              <a:t>Raccord</a:t>
            </a:r>
            <a:r>
              <a:rPr lang="es-ES_tradnl" sz="2400" b="1" dirty="0" smtClean="0"/>
              <a:t> tonal</a:t>
            </a:r>
            <a:endParaRPr lang="es-ES_tradnl" sz="2400" dirty="0" smtClean="0"/>
          </a:p>
          <a:p>
            <a:pPr lvl="1" algn="just"/>
            <a:r>
              <a:rPr lang="es-ES_tradnl" sz="2400" b="1" dirty="0" err="1" smtClean="0"/>
              <a:t>Raccord</a:t>
            </a:r>
            <a:r>
              <a:rPr lang="es-ES_tradnl" sz="2400" b="1" dirty="0" smtClean="0"/>
              <a:t> </a:t>
            </a:r>
            <a:r>
              <a:rPr lang="es-ES_tradnl" sz="2400" b="1" dirty="0" err="1" smtClean="0"/>
              <a:t>ritmico</a:t>
            </a:r>
            <a:endParaRPr lang="es-ES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" b="1" dirty="0" smtClean="0"/>
              <a:t>Tipos de </a:t>
            </a:r>
            <a:r>
              <a:rPr lang="es-ES" b="1" dirty="0" err="1" smtClean="0"/>
              <a:t>raccord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555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algn="just"/>
            <a:endParaRPr lang="es-ES_tradnl" b="1" i="1" dirty="0" smtClean="0"/>
          </a:p>
          <a:p>
            <a:pPr algn="just"/>
            <a:endParaRPr lang="es-ES_tradnl" b="1" i="1" dirty="0"/>
          </a:p>
          <a:p>
            <a:pPr marL="0" indent="0" algn="just">
              <a:buNone/>
            </a:pPr>
            <a:r>
              <a:rPr lang="es-ES_tradnl" b="1" i="1" dirty="0" err="1" smtClean="0"/>
              <a:t>Raccord</a:t>
            </a:r>
            <a:r>
              <a:rPr lang="es-ES_tradnl" b="1" i="1" dirty="0" smtClean="0"/>
              <a:t> </a:t>
            </a:r>
            <a:r>
              <a:rPr lang="es-ES_tradnl" b="1" i="1" dirty="0"/>
              <a:t>de contenido o temático:</a:t>
            </a:r>
            <a:r>
              <a:rPr lang="es-ES_tradnl" dirty="0"/>
              <a:t> Aparece cuando el enlace </a:t>
            </a:r>
            <a:r>
              <a:rPr lang="es-ES_tradnl" dirty="0" err="1"/>
              <a:t>músca</a:t>
            </a:r>
            <a:r>
              <a:rPr lang="es-ES_tradnl" dirty="0"/>
              <a:t>/voz se produce porque el significado de las palabras del locutor y el significado de la música coinciden en el mismo tema o asunto. </a:t>
            </a:r>
            <a:endParaRPr lang="es-ES_tradnl" dirty="0" smtClean="0"/>
          </a:p>
          <a:p>
            <a:pPr marL="0" indent="0" algn="just">
              <a:buNone/>
            </a:pPr>
            <a:endParaRPr lang="es-ES_tradnl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b="1" dirty="0" smtClean="0"/>
              <a:t/>
            </a:r>
            <a:br>
              <a:rPr lang="es-ES_tradnl" b="1" dirty="0" smtClean="0"/>
            </a:br>
            <a:endParaRPr lang="es-ES" dirty="0"/>
          </a:p>
        </p:txBody>
      </p:sp>
      <p:pic>
        <p:nvPicPr>
          <p:cNvPr id="4" name="raccord contenido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452320" y="516084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1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93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b="1" i="1" dirty="0" err="1"/>
              <a:t>Raccord</a:t>
            </a:r>
            <a:r>
              <a:rPr lang="es-ES_tradnl" b="1" i="1" dirty="0"/>
              <a:t> de repetición:</a:t>
            </a:r>
            <a:r>
              <a:rPr lang="es-ES_tradnl" dirty="0"/>
              <a:t> La continuidad entre música y voz viene dada por la reiteración textual de algún fragmento del tema que estemos escuchando o vayamos a escuchar.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raccord repetición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740352" y="544522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3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80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ES_tradnl" b="1" i="1" dirty="0" smtClean="0"/>
          </a:p>
          <a:p>
            <a:pPr marL="0" indent="0" algn="just">
              <a:buNone/>
            </a:pPr>
            <a:r>
              <a:rPr lang="es-ES_tradnl" b="1" i="1" dirty="0" err="1" smtClean="0"/>
              <a:t>Raccord</a:t>
            </a:r>
            <a:r>
              <a:rPr lang="es-ES_tradnl" b="1" i="1" dirty="0" smtClean="0"/>
              <a:t> </a:t>
            </a:r>
            <a:r>
              <a:rPr lang="es-ES_tradnl" b="1" i="1" dirty="0"/>
              <a:t>de intensidad:</a:t>
            </a:r>
            <a:r>
              <a:rPr lang="es-ES_tradnl" dirty="0"/>
              <a:t> Consiste en adecuar el volumen de la voz a la intensidad de la música. 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899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b="1" i="1" dirty="0" err="1"/>
              <a:t>Raccord</a:t>
            </a:r>
            <a:r>
              <a:rPr lang="es-ES_tradnl" b="1" i="1" dirty="0"/>
              <a:t> tonal:</a:t>
            </a:r>
            <a:r>
              <a:rPr lang="es-ES_tradnl" dirty="0"/>
              <a:t> Aparece cuando el locutor manipula el tono de su voz con el fin de adaptarlo a los tonos que predominan en la composición musical con la que se elabore el montaje. 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174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_tradnl" b="1" i="1" dirty="0" smtClean="0"/>
          </a:p>
          <a:p>
            <a:pPr marL="0" indent="0">
              <a:buNone/>
            </a:pPr>
            <a:r>
              <a:rPr lang="es-ES_tradnl" b="1" i="1" dirty="0" err="1" smtClean="0"/>
              <a:t>Raccord</a:t>
            </a:r>
            <a:r>
              <a:rPr lang="es-ES_tradnl" b="1" i="1" dirty="0" smtClean="0"/>
              <a:t> rítmico</a:t>
            </a:r>
            <a:r>
              <a:rPr lang="es-ES_tradnl" b="1" i="1" dirty="0"/>
              <a:t>:</a:t>
            </a:r>
            <a:r>
              <a:rPr lang="es-ES_tradnl" dirty="0"/>
              <a:t> se da cuando el locutor adecua el ritmo de su discurso verbal al ritmo que presenta la melodía que acompaña su voz. 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217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r>
              <a:rPr lang="es-ES_tradnl" dirty="0" smtClean="0"/>
              <a:t>Consiste </a:t>
            </a:r>
            <a:r>
              <a:rPr lang="es-ES_tradnl" dirty="0"/>
              <a:t>en combinar armónicamente la presencia y la ausencia de la voz del radiofonista sobre la música.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El </a:t>
            </a:r>
            <a:r>
              <a:rPr lang="es-ES_tradnl" b="1" dirty="0"/>
              <a:t>recurso de la cuadratura</a:t>
            </a:r>
            <a:r>
              <a:rPr lang="es-ES_tradnl" dirty="0" smtClean="0"/>
              <a:t>. 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pic>
        <p:nvPicPr>
          <p:cNvPr id="4" name="con cuadratura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259632" y="4509120"/>
            <a:ext cx="609600" cy="6096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195736" y="465313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cuadratura</a:t>
            </a:r>
            <a:endParaRPr lang="es-ES" dirty="0"/>
          </a:p>
        </p:txBody>
      </p:sp>
      <p:pic>
        <p:nvPicPr>
          <p:cNvPr id="6" name="sin cuadratura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292080" y="4437112"/>
            <a:ext cx="609600" cy="60960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6516216" y="46438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</a:t>
            </a:r>
            <a:r>
              <a:rPr lang="es-ES" dirty="0" smtClean="0"/>
              <a:t>in cuadratura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066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2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2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Además del </a:t>
            </a:r>
            <a:r>
              <a:rPr lang="es-ES_tradnl" dirty="0" err="1" smtClean="0"/>
              <a:t>raccord</a:t>
            </a:r>
            <a:r>
              <a:rPr lang="es-ES_tradnl" dirty="0" smtClean="0"/>
              <a:t> y la cuadratura existen otras técnicas de montaje conocidas como  </a:t>
            </a:r>
            <a:r>
              <a:rPr lang="es-ES_tradnl" dirty="0"/>
              <a:t>figuras que nos van a ser muy útiles para, desde un punto de vista estético, evitar brusquedades y enlazar armónicamente dos o más sonidos. 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Técnicas </a:t>
            </a:r>
            <a:r>
              <a:rPr lang="es-ES_tradnl" b="1" dirty="0"/>
              <a:t>de montaje: las figuras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0698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dirty="0"/>
              <a:t>A la hora de su elaboración tendremos que </a:t>
            </a:r>
            <a:r>
              <a:rPr lang="es-ES_tradnl" dirty="0" smtClean="0"/>
              <a:t>tener </a:t>
            </a:r>
            <a:r>
              <a:rPr lang="es-ES_tradnl" dirty="0"/>
              <a:t>en cuenta:</a:t>
            </a:r>
          </a:p>
          <a:p>
            <a:pPr lvl="3" algn="just">
              <a:buFont typeface="Wingdings" pitchFamily="2" charset="2"/>
              <a:buChar char="v"/>
            </a:pPr>
            <a:r>
              <a:rPr lang="es-ES_tradnl" sz="2400" dirty="0"/>
              <a:t>Los </a:t>
            </a:r>
            <a:r>
              <a:rPr lang="es-ES_tradnl" sz="2400" b="1" dirty="0"/>
              <a:t>planos sonoros</a:t>
            </a:r>
          </a:p>
          <a:p>
            <a:pPr lvl="3" algn="just">
              <a:buFont typeface="Wingdings" pitchFamily="2" charset="2"/>
              <a:buChar char="v"/>
            </a:pPr>
            <a:r>
              <a:rPr lang="es-ES_tradnl" sz="2400" dirty="0"/>
              <a:t>El </a:t>
            </a:r>
            <a:r>
              <a:rPr lang="es-ES_tradnl" sz="2400" b="1" dirty="0"/>
              <a:t>montaje radiofónico</a:t>
            </a:r>
            <a:r>
              <a:rPr lang="es-ES_tradnl" sz="2400" dirty="0"/>
              <a:t>:</a:t>
            </a:r>
          </a:p>
          <a:p>
            <a:pPr lvl="5" algn="just">
              <a:buFont typeface="Wingdings" pitchFamily="2" charset="2"/>
              <a:buChar char="Ø"/>
            </a:pPr>
            <a:r>
              <a:rPr lang="es-ES_tradnl" sz="2400" b="1" dirty="0" err="1"/>
              <a:t>Raccord</a:t>
            </a:r>
            <a:endParaRPr lang="es-ES_tradnl" sz="2400" b="1" dirty="0"/>
          </a:p>
          <a:p>
            <a:pPr lvl="5" algn="just">
              <a:buFont typeface="Wingdings" pitchFamily="2" charset="2"/>
              <a:buChar char="Ø"/>
            </a:pPr>
            <a:r>
              <a:rPr lang="es-ES_tradnl" sz="2400" b="1" dirty="0"/>
              <a:t>Cuadratura</a:t>
            </a:r>
          </a:p>
          <a:p>
            <a:pPr lvl="5" algn="just">
              <a:buFont typeface="Wingdings" pitchFamily="2" charset="2"/>
              <a:buChar char="Ø"/>
            </a:pPr>
            <a:r>
              <a:rPr lang="es-ES_tradnl" sz="2400" b="1" dirty="0"/>
              <a:t>Figuras técnicas</a:t>
            </a:r>
            <a:endParaRPr lang="es-ES" sz="2400" b="1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5536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ES_tradnl" sz="2800" b="1" i="1" dirty="0" err="1"/>
              <a:t>Fade</a:t>
            </a:r>
            <a:r>
              <a:rPr lang="es-ES_tradnl" sz="2800" b="1" i="1" dirty="0"/>
              <a:t> </a:t>
            </a:r>
            <a:r>
              <a:rPr lang="es-ES_tradnl" sz="2800" b="1" i="1" dirty="0" smtClean="0"/>
              <a:t>In</a:t>
            </a:r>
          </a:p>
          <a:p>
            <a:pPr lvl="1"/>
            <a:r>
              <a:rPr lang="es-ES_tradnl" sz="2800" b="1" i="1" dirty="0" err="1" smtClean="0"/>
              <a:t>Fade</a:t>
            </a:r>
            <a:r>
              <a:rPr lang="es-ES_tradnl" sz="2800" b="1" i="1" dirty="0" smtClean="0"/>
              <a:t> </a:t>
            </a:r>
            <a:r>
              <a:rPr lang="es-ES_tradnl" sz="2800" b="1" i="1" dirty="0" err="1" smtClean="0"/>
              <a:t>Out</a:t>
            </a:r>
            <a:endParaRPr lang="es-ES_tradnl" sz="2800" b="1" i="1" dirty="0" smtClean="0"/>
          </a:p>
          <a:p>
            <a:pPr lvl="1"/>
            <a:r>
              <a:rPr lang="es-ES_tradnl" sz="2800" b="1" i="1" dirty="0"/>
              <a:t>Fundido </a:t>
            </a:r>
            <a:r>
              <a:rPr lang="es-ES_tradnl" sz="2800" b="1" i="1" dirty="0" smtClean="0"/>
              <a:t>Encadenado</a:t>
            </a:r>
          </a:p>
          <a:p>
            <a:pPr lvl="1"/>
            <a:r>
              <a:rPr lang="es-ES_tradnl" sz="2800" b="1" i="1" dirty="0" smtClean="0"/>
              <a:t>Fundido</a:t>
            </a:r>
          </a:p>
          <a:p>
            <a:pPr lvl="1"/>
            <a:r>
              <a:rPr lang="es-ES_tradnl" sz="2800" b="1" i="1" dirty="0" smtClean="0"/>
              <a:t>Encadenado</a:t>
            </a:r>
            <a:endParaRPr lang="es-ES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Tipos de figuras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7585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pPr algn="just"/>
            <a:r>
              <a:rPr lang="es-ES_tradnl" b="1" i="1" dirty="0" err="1"/>
              <a:t>Fade</a:t>
            </a:r>
            <a:r>
              <a:rPr lang="es-ES_tradnl" b="1" i="1" dirty="0"/>
              <a:t> In:</a:t>
            </a:r>
            <a:r>
              <a:rPr lang="es-ES_tradnl" dirty="0"/>
              <a:t> Se llama así a la aparición progresiva del sonido que, partiendo del punto 0, acaba situándose en Primer Plano. Gráficamente, el </a:t>
            </a:r>
            <a:r>
              <a:rPr lang="es-ES_tradnl" i="1" dirty="0" err="1"/>
              <a:t>Fade</a:t>
            </a:r>
            <a:r>
              <a:rPr lang="es-ES_tradnl" i="1" dirty="0"/>
              <a:t> In</a:t>
            </a:r>
            <a:r>
              <a:rPr lang="es-ES_tradnl" dirty="0"/>
              <a:t> podría representarse de esta forma</a:t>
            </a:r>
            <a:r>
              <a:rPr lang="es-ES_tradnl" dirty="0" smtClean="0"/>
              <a:t>:</a:t>
            </a:r>
          </a:p>
          <a:p>
            <a:pPr algn="just"/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73016"/>
            <a:ext cx="3604677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Fade in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740352" y="542821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7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4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algn="just"/>
            <a:r>
              <a:rPr lang="es-ES_tradnl" b="1" i="1" dirty="0" err="1"/>
              <a:t>Fade</a:t>
            </a:r>
            <a:r>
              <a:rPr lang="es-ES_tradnl" b="1" i="1" dirty="0"/>
              <a:t> </a:t>
            </a:r>
            <a:r>
              <a:rPr lang="es-ES_tradnl" b="1" i="1" dirty="0" err="1"/>
              <a:t>Out</a:t>
            </a:r>
            <a:r>
              <a:rPr lang="es-ES_tradnl" b="1" i="1" dirty="0"/>
              <a:t>:</a:t>
            </a:r>
            <a:r>
              <a:rPr lang="es-ES_tradnl" dirty="0"/>
              <a:t> Es la figura contraria al </a:t>
            </a:r>
            <a:r>
              <a:rPr lang="es-ES_tradnl" i="1" dirty="0" err="1"/>
              <a:t>Fade</a:t>
            </a:r>
            <a:r>
              <a:rPr lang="es-ES_tradnl" i="1" dirty="0"/>
              <a:t> In.</a:t>
            </a:r>
            <a:r>
              <a:rPr lang="es-ES_tradnl" dirty="0"/>
              <a:t> Consiste en la desaparición progresiva del sonido desde Primer Plano hasta llegar al punto 0</a:t>
            </a:r>
            <a:r>
              <a:rPr lang="es-ES_tradnl" dirty="0" smtClean="0"/>
              <a:t>.</a:t>
            </a:r>
          </a:p>
          <a:p>
            <a:pPr algn="just"/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73016"/>
            <a:ext cx="3938041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Fade Ou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5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9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b="1" i="1" dirty="0"/>
              <a:t>Resuelve:</a:t>
            </a:r>
            <a:r>
              <a:rPr lang="es-ES_tradnl" dirty="0"/>
              <a:t> Representa, al igual que el </a:t>
            </a:r>
            <a:r>
              <a:rPr lang="es-ES_tradnl" i="1" dirty="0" err="1"/>
              <a:t>Fade</a:t>
            </a:r>
            <a:r>
              <a:rPr lang="es-ES_tradnl" i="1" dirty="0"/>
              <a:t> </a:t>
            </a:r>
            <a:r>
              <a:rPr lang="es-ES_tradnl" i="1" dirty="0" err="1"/>
              <a:t>Out</a:t>
            </a:r>
            <a:r>
              <a:rPr lang="es-ES_tradnl" i="1" dirty="0"/>
              <a:t>, </a:t>
            </a:r>
            <a:r>
              <a:rPr lang="es-ES_tradnl" dirty="0"/>
              <a:t>una forma de desaparición del sonido. Sin embargo, a diferencia del anterior, la voz, la música, el efecto, o todo lo que esté sonando a la vez, desciende de golpe al nivel 0, nunca de manera progresiva.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Fade Out Fade In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732240" y="494116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11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77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/>
          </a:bodyPr>
          <a:lstStyle/>
          <a:p>
            <a:pPr algn="just"/>
            <a:r>
              <a:rPr lang="es-ES_tradnl" b="1" i="1" dirty="0"/>
              <a:t>Fundido Encadenado:</a:t>
            </a:r>
            <a:r>
              <a:rPr lang="es-ES_tradnl" dirty="0"/>
              <a:t> Esta es una figura del montaje radiofónico que se da cuando, al unísono, lo que está sonando en Primer Plano desciende progresivamente hasta el punto 0, al tiempo que otro u otros sonidos emerge/n desde 0 hasta situarse en Primer Plano.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_tradnl" sz="1600" dirty="0" smtClean="0"/>
          </a:p>
          <a:p>
            <a:pPr algn="just"/>
            <a:endParaRPr lang="es-ES_tradnl" sz="1600" dirty="0"/>
          </a:p>
          <a:p>
            <a:pPr algn="just"/>
            <a:r>
              <a:rPr lang="es-ES_tradnl" sz="1600" dirty="0" smtClean="0"/>
              <a:t>Es </a:t>
            </a:r>
            <a:r>
              <a:rPr lang="es-ES_tradnl" sz="1600" dirty="0"/>
              <a:t>muy importante observar que, en un momento determinado, los sonidos se cruzan.</a:t>
            </a:r>
            <a:endParaRPr lang="es-ES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402" y="3068960"/>
            <a:ext cx="3576422" cy="25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Fundido encadenado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308304" y="4400967"/>
            <a:ext cx="609600" cy="609600"/>
          </a:xfrm>
          <a:prstGeom prst="rect">
            <a:avLst/>
          </a:prstGeom>
        </p:spPr>
      </p:pic>
      <p:pic>
        <p:nvPicPr>
          <p:cNvPr id="6" name="Fundido encadenado 2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403648" y="441901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86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10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554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pPr algn="just"/>
            <a:r>
              <a:rPr lang="es-ES_tradnl" b="1" i="1" dirty="0"/>
              <a:t>Fundido:</a:t>
            </a:r>
            <a:r>
              <a:rPr lang="es-ES_tradnl" dirty="0"/>
              <a:t> Aunque tiene ciertas similitudes con el Fundido Encadenado, cuando se ejecuta un Fundido no se cruzan los sonidos, sino que en el momento en que uno está a punto de desaparecer emerge el otro, produciéndose un breve silencio. </a:t>
            </a:r>
            <a:endParaRPr lang="es-ES_tradnl" dirty="0" smtClean="0"/>
          </a:p>
          <a:p>
            <a:pPr algn="just"/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321" y="3789040"/>
            <a:ext cx="3799133" cy="23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Fundido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24328" y="530120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03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6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pPr algn="just"/>
            <a:r>
              <a:rPr lang="es-ES_tradnl" b="1" i="1" dirty="0"/>
              <a:t>Encadenado: </a:t>
            </a:r>
            <a:r>
              <a:rPr lang="es-ES_tradnl" dirty="0"/>
              <a:t>Como su propio nombre indica, consiste en encadenar (uno tras otro) los sonidos, pero siempre en el mismo </a:t>
            </a:r>
            <a:r>
              <a:rPr lang="es-ES_tradnl" dirty="0" smtClean="0"/>
              <a:t>plano.</a:t>
            </a:r>
          </a:p>
          <a:p>
            <a:pPr algn="just"/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4152137" cy="24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Encadenado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812360" y="5572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85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46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450696"/>
          </a:xfrm>
        </p:spPr>
        <p:txBody>
          <a:bodyPr/>
          <a:lstStyle/>
          <a:p>
            <a:pPr algn="just"/>
            <a:r>
              <a:rPr lang="es-ES_tradnl" sz="3600" dirty="0"/>
              <a:t>E</a:t>
            </a:r>
            <a:r>
              <a:rPr lang="es-ES_tradnl" sz="3600" dirty="0" smtClean="0"/>
              <a:t>s un </a:t>
            </a:r>
            <a:r>
              <a:rPr lang="es-ES_tradnl" sz="3600" dirty="0"/>
              <a:t>efecto acústico que genera en el receptor la sensación de que existe una determinada distancia entre él y todos aquellos sonidos que está escuchando. </a:t>
            </a:r>
            <a:endParaRPr lang="es-ES" sz="3600" dirty="0"/>
          </a:p>
          <a:p>
            <a:pPr algn="just"/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b="1" dirty="0" smtClean="0"/>
              <a:t>El plano radiofónico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7055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b="1" dirty="0" smtClean="0"/>
              <a:t>Primer Plano ( </a:t>
            </a:r>
            <a:r>
              <a:rPr lang="es-ES" sz="2800" b="1" i="1" dirty="0" smtClean="0"/>
              <a:t>PP )</a:t>
            </a:r>
          </a:p>
          <a:p>
            <a:r>
              <a:rPr lang="es-ES" sz="2800" b="1" dirty="0" smtClean="0"/>
              <a:t>Primerísimo primer plano ( </a:t>
            </a:r>
            <a:r>
              <a:rPr lang="es-ES" sz="2800" b="1" i="1" dirty="0" smtClean="0"/>
              <a:t>PPP )</a:t>
            </a:r>
          </a:p>
          <a:p>
            <a:r>
              <a:rPr lang="es-ES" sz="2800" b="1" dirty="0" smtClean="0"/>
              <a:t>Segundo plano o plano de fondo ( </a:t>
            </a:r>
            <a:r>
              <a:rPr lang="es-ES" sz="2800" b="1" i="1" dirty="0" smtClean="0"/>
              <a:t>2P )</a:t>
            </a:r>
          </a:p>
          <a:p>
            <a:r>
              <a:rPr lang="es-ES" sz="2800" b="1" dirty="0" smtClean="0"/>
              <a:t>Tercer plano ( </a:t>
            </a:r>
            <a:r>
              <a:rPr lang="es-ES" sz="2800" b="1" i="1" dirty="0" smtClean="0"/>
              <a:t>3P )</a:t>
            </a:r>
            <a:endParaRPr lang="es-ES" sz="2800" b="1" i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Tipos de planos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9399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450696"/>
          </a:xfrm>
        </p:spPr>
        <p:txBody>
          <a:bodyPr/>
          <a:lstStyle/>
          <a:p>
            <a:pPr algn="just"/>
            <a:r>
              <a:rPr lang="es-ES_tradnl" b="1" dirty="0"/>
              <a:t>Primer Plano (PP): </a:t>
            </a:r>
            <a:r>
              <a:rPr lang="es-ES_tradnl" dirty="0"/>
              <a:t>Recrea la distancia que en otras situaciones correspondería a la comunicación interpersonal utilizada en las conversaciones cotidianas. </a:t>
            </a:r>
            <a:endParaRPr lang="es-ES_tradnl" dirty="0" smtClean="0"/>
          </a:p>
          <a:p>
            <a:pPr algn="just"/>
            <a:r>
              <a:rPr lang="es-ES_tradnl" dirty="0" smtClean="0"/>
              <a:t>El </a:t>
            </a:r>
            <a:r>
              <a:rPr lang="es-ES_tradnl" dirty="0"/>
              <a:t>Primer Plano expresa o significa amistad, confianza, proximidad y, lo que es más importante, naturalidad</a:t>
            </a:r>
            <a:r>
              <a:rPr lang="es-ES_tradnl" dirty="0" smtClean="0"/>
              <a:t>.</a:t>
            </a:r>
          </a:p>
          <a:p>
            <a:pPr algn="just"/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SP PP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87624" y="4869160"/>
            <a:ext cx="609600" cy="6096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979712" y="50038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PP Y 2P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093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97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b="1" dirty="0"/>
              <a:t>Primerísimo Primer Plano:</a:t>
            </a:r>
            <a:r>
              <a:rPr lang="es-ES_tradnl" dirty="0"/>
              <a:t> </a:t>
            </a:r>
            <a:r>
              <a:rPr lang="es-ES_tradnl" dirty="0" smtClean="0"/>
              <a:t>bien </a:t>
            </a:r>
            <a:r>
              <a:rPr lang="es-ES_tradnl" dirty="0"/>
              <a:t>conseguido, puede generar una doble percepción espacial:</a:t>
            </a:r>
            <a:endParaRPr lang="es-ES" dirty="0"/>
          </a:p>
          <a:p>
            <a:pPr algn="just"/>
            <a:r>
              <a:rPr lang="es-ES_tradnl" dirty="0"/>
              <a:t>1.-Espacio íntimo: cuando a través de la radio el locutor le habla al oído al oyente, le susurra, o le deja escuchar lo que el radiofonista le dice a alguien al oído. </a:t>
            </a:r>
            <a:endParaRPr lang="es-ES_tradnl" dirty="0" smtClean="0"/>
          </a:p>
          <a:p>
            <a:pPr algn="just"/>
            <a:r>
              <a:rPr lang="es-ES_tradnl" dirty="0" smtClean="0"/>
              <a:t>2</a:t>
            </a:r>
            <a:r>
              <a:rPr lang="es-ES_tradnl" dirty="0"/>
              <a:t>.-Espacio simbólico: cuando a través de la radio, el locutor reflexiona, habla consigo mismo. En este caso, el Primerísimo Primer Plano denotaría misterio, universo expresivo interior, etcétera . 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PPíntimo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195736" y="4005064"/>
            <a:ext cx="441920" cy="441920"/>
          </a:xfrm>
          <a:prstGeom prst="rect">
            <a:avLst/>
          </a:prstGeom>
        </p:spPr>
      </p:pic>
      <p:pic>
        <p:nvPicPr>
          <p:cNvPr id="5" name="PPP susurro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860032" y="4024532"/>
            <a:ext cx="504056" cy="50405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2891555" y="409189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expresivo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5868144" y="411842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susurro</a:t>
            </a:r>
            <a:endParaRPr lang="es-ES" dirty="0"/>
          </a:p>
        </p:txBody>
      </p:sp>
      <p:pic>
        <p:nvPicPr>
          <p:cNvPr id="8" name="PPPíntimo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6300192" y="5589240"/>
            <a:ext cx="504056" cy="504056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6948264" y="565660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íntimo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662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59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257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959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b="1" dirty="0"/>
              <a:t>Segundo Plano y Tercer Plano:</a:t>
            </a:r>
            <a:r>
              <a:rPr lang="es-ES_tradnl" dirty="0"/>
              <a:t> Son niveles de intensidad más bajos, por lo que cuando algún sonido aparece en Segundo o Tercer Plano (el más bajo de todos), lo percibimos como más lejano que aquel otro que suena en Primer Plano. 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805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endParaRPr lang="es-ES_tradnl" b="1" dirty="0" smtClean="0"/>
          </a:p>
          <a:p>
            <a:endParaRPr lang="es-ES_tradnl" b="1" dirty="0"/>
          </a:p>
          <a:p>
            <a:pPr algn="just"/>
            <a:r>
              <a:rPr lang="es-ES_tradnl" b="1" dirty="0" smtClean="0"/>
              <a:t>Tratamiento </a:t>
            </a:r>
            <a:r>
              <a:rPr lang="es-ES_tradnl" b="1" dirty="0"/>
              <a:t>fonológico:</a:t>
            </a:r>
            <a:r>
              <a:rPr lang="es-ES_tradnl" dirty="0"/>
              <a:t> Con una simple variación del volumen de la voz</a:t>
            </a:r>
            <a:r>
              <a:rPr lang="es-ES_tradnl" dirty="0" smtClean="0"/>
              <a:t>,.</a:t>
            </a:r>
            <a:endParaRPr lang="es-ES" dirty="0" smtClean="0"/>
          </a:p>
          <a:p>
            <a:pPr algn="just"/>
            <a:r>
              <a:rPr lang="es-ES_tradnl" b="1" dirty="0" smtClean="0"/>
              <a:t>Variando la distancia </a:t>
            </a:r>
            <a:r>
              <a:rPr lang="es-ES_tradnl" b="1" dirty="0"/>
              <a:t>con respecto al </a:t>
            </a:r>
            <a:r>
              <a:rPr lang="es-ES_tradnl" b="1" dirty="0" smtClean="0"/>
              <a:t>micrófono</a:t>
            </a:r>
            <a:endParaRPr lang="es-ES_tradnl" dirty="0"/>
          </a:p>
          <a:p>
            <a:pPr algn="just"/>
            <a:r>
              <a:rPr lang="es-ES_tradnl" b="1" dirty="0" smtClean="0"/>
              <a:t>Tratamiento técnico:</a:t>
            </a:r>
            <a:r>
              <a:rPr lang="es-ES_tradnl" dirty="0" smtClean="0"/>
              <a:t>  con la ayuda de a </a:t>
            </a:r>
            <a:r>
              <a:rPr lang="es-ES_tradnl" dirty="0"/>
              <a:t>mesa de </a:t>
            </a:r>
            <a:r>
              <a:rPr lang="es-ES_tradnl" dirty="0" smtClean="0"/>
              <a:t>mezclas.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¿Cómo </a:t>
            </a:r>
            <a:r>
              <a:rPr lang="es-ES_tradnl" b="1" dirty="0"/>
              <a:t>construir los planos?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3785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El  </a:t>
            </a:r>
            <a:r>
              <a:rPr lang="es-ES_tradnl" b="1" dirty="0"/>
              <a:t>montaje radiofónico</a:t>
            </a:r>
            <a:r>
              <a:rPr lang="es-ES_tradnl" dirty="0"/>
              <a:t> se define como "la disposición y combinación de dos o más sonidos radiofónicos o planos sonoros simultáneos y/o continuos conforme a un tiempo, espacio y ritmo en los que cada uno adquiere su valor por la relación que establece con los anteriores, posteriores o con ambos". </a:t>
            </a:r>
            <a:endParaRPr lang="es-ES" dirty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El </a:t>
            </a:r>
            <a:r>
              <a:rPr lang="es-ES_tradnl" b="1" dirty="0"/>
              <a:t>montaje radiofónico y sus técnicas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9133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60</TotalTime>
  <Words>919</Words>
  <Application>Microsoft Office PowerPoint</Application>
  <PresentationFormat>Presentación en pantalla (4:3)</PresentationFormat>
  <Paragraphs>84</Paragraphs>
  <Slides>26</Slides>
  <Notes>0</Notes>
  <HiddenSlides>0</HiddenSlides>
  <MMClips>15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Forma de onda</vt:lpstr>
      <vt:lpstr> El guión radiofónico </vt:lpstr>
      <vt:lpstr>Presentación de PowerPoint</vt:lpstr>
      <vt:lpstr>El plano radiofónico</vt:lpstr>
      <vt:lpstr>Tipos de planos</vt:lpstr>
      <vt:lpstr>Presentación de PowerPoint</vt:lpstr>
      <vt:lpstr>Presentación de PowerPoint</vt:lpstr>
      <vt:lpstr>Presentación de PowerPoint</vt:lpstr>
      <vt:lpstr> ¿Cómo construir los planos? </vt:lpstr>
      <vt:lpstr> El montaje radiofónico y sus técnicas </vt:lpstr>
      <vt:lpstr>Técnicas del montaje radiofónico</vt:lpstr>
      <vt:lpstr>El raccord</vt:lpstr>
      <vt:lpstr> Tipos de raccord</vt:lpstr>
      <vt:lpstr> </vt:lpstr>
      <vt:lpstr>Presentación de PowerPoint</vt:lpstr>
      <vt:lpstr>Presentación de PowerPoint</vt:lpstr>
      <vt:lpstr>Presentación de PowerPoint</vt:lpstr>
      <vt:lpstr>Presentación de PowerPoint</vt:lpstr>
      <vt:lpstr> El recurso de la cuadratura.  </vt:lpstr>
      <vt:lpstr> Técnicas de montaje: las figuras </vt:lpstr>
      <vt:lpstr>Tipos de figuras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plano radiofónico</dc:title>
  <dc:creator>Cova</dc:creator>
  <cp:lastModifiedBy>Cova</cp:lastModifiedBy>
  <cp:revision>7</cp:revision>
  <dcterms:created xsi:type="dcterms:W3CDTF">2015-10-27T06:27:04Z</dcterms:created>
  <dcterms:modified xsi:type="dcterms:W3CDTF">2015-10-27T07:27:39Z</dcterms:modified>
</cp:coreProperties>
</file>